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3" r:id="rId6"/>
    <p:sldId id="264"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07D134BF-12EC-4B18-AC90-582B8DDBE137}" type="datetimeFigureOut">
              <a:rPr lang="ar-IQ" smtClean="0"/>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07D134BF-12EC-4B18-AC90-582B8DDBE137}" type="datetimeFigureOut">
              <a:rPr lang="ar-IQ" smtClean="0"/>
              <a:t>19/03/1441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94B3AD-B085-4BE1-AAA6-EFC0BE9A0ADF}" type="slidenum">
              <a:rPr lang="ar-IQ" smtClean="0"/>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07D134BF-12EC-4B18-AC90-582B8DDBE137}" type="datetimeFigureOut">
              <a:rPr lang="ar-IQ" smtClean="0"/>
              <a:t>19/03/1441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7D134BF-12EC-4B18-AC90-582B8DDBE137}" type="datetimeFigureOut">
              <a:rPr lang="ar-IQ" smtClean="0"/>
              <a:t>19/03/1441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07D134BF-12EC-4B18-AC90-582B8DDBE137}" type="datetimeFigureOut">
              <a:rPr lang="ar-IQ" smtClean="0"/>
              <a:t>19/03/1441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094B3AD-B085-4BE1-AAA6-EFC0BE9A0A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7D134BF-12EC-4B18-AC90-582B8DDBE137}" type="datetimeFigureOut">
              <a:rPr lang="ar-IQ" smtClean="0"/>
              <a:t>19/03/1441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94B3AD-B085-4BE1-AAA6-EFC0BE9A0ADF}" type="slidenum">
              <a:rPr lang="ar-IQ" smtClean="0"/>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07D134BF-12EC-4B18-AC90-582B8DDBE137}" type="datetimeFigureOut">
              <a:rPr lang="ar-IQ" smtClean="0"/>
              <a:t>19/03/1441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094B3AD-B085-4BE1-AAA6-EFC0BE9A0ADF}" type="slidenum">
              <a:rPr lang="ar-IQ" smtClean="0"/>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07D134BF-12EC-4B18-AC90-582B8DDBE137}" type="datetimeFigureOut">
              <a:rPr lang="ar-IQ" smtClean="0"/>
              <a:t>19/03/1441</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1094B3AD-B085-4BE1-AAA6-EFC0BE9A0ADF}" type="slidenum">
              <a:rPr lang="ar-IQ" smtClean="0"/>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2636912"/>
            <a:ext cx="7128792" cy="792088"/>
          </a:xfrm>
        </p:spPr>
        <p:txBody>
          <a:bodyPr>
            <a:noAutofit/>
          </a:bodyPr>
          <a:lstStyle/>
          <a:p>
            <a:pPr>
              <a:lnSpc>
                <a:spcPct val="115000"/>
              </a:lnSpc>
            </a:pPr>
            <a:r>
              <a:rPr lang="ar-IQ" sz="4800" dirty="0" smtClean="0">
                <a:solidFill>
                  <a:srgbClr val="FF0000"/>
                </a:solidFill>
                <a:cs typeface="+mn-cs"/>
              </a:rPr>
              <a:t>صفات السمات ل</a:t>
            </a:r>
            <a:r>
              <a:rPr lang="ar-IQ" sz="4800" dirty="0" smtClean="0">
                <a:solidFill>
                  <a:srgbClr val="FF0000"/>
                </a:solidFill>
                <a:cs typeface="+mn-cs"/>
              </a:rPr>
              <a:t>نظرية </a:t>
            </a:r>
            <a:r>
              <a:rPr lang="ar-IQ" sz="4800" dirty="0" smtClean="0">
                <a:solidFill>
                  <a:srgbClr val="FF0000"/>
                </a:solidFill>
                <a:cs typeface="+mn-cs"/>
              </a:rPr>
              <a:t>البورت</a:t>
            </a:r>
            <a:endParaRPr lang="ar-IQ" sz="4800" dirty="0">
              <a:solidFill>
                <a:srgbClr val="FF0000"/>
              </a:solidFill>
              <a:cs typeface="+mn-cs"/>
            </a:endParaRPr>
          </a:p>
        </p:txBody>
      </p:sp>
      <p:sp>
        <p:nvSpPr>
          <p:cNvPr id="3" name="عنوان فرعي 2"/>
          <p:cNvSpPr>
            <a:spLocks noGrp="1"/>
          </p:cNvSpPr>
          <p:nvPr>
            <p:ph type="subTitle" idx="1"/>
          </p:nvPr>
        </p:nvSpPr>
        <p:spPr>
          <a:xfrm>
            <a:off x="1331640" y="4437112"/>
            <a:ext cx="6400800" cy="2016224"/>
          </a:xfrm>
        </p:spPr>
        <p:txBody>
          <a:bodyPr>
            <a:noAutofit/>
          </a:bodyPr>
          <a:lstStyle/>
          <a:p>
            <a:pPr>
              <a:lnSpc>
                <a:spcPct val="115000"/>
              </a:lnSpc>
            </a:pPr>
            <a:r>
              <a:rPr lang="ar-IQ" sz="2400" dirty="0" smtClean="0">
                <a:solidFill>
                  <a:schemeClr val="tx1"/>
                </a:solidFill>
                <a:effectLst/>
                <a:latin typeface="Simplified Arabic"/>
                <a:ea typeface="Calibri"/>
                <a:cs typeface="Ali-A-Samik"/>
              </a:rPr>
              <a:t>الاستاذ المساعد الدكتور (اياد هاشم محمد)</a:t>
            </a:r>
            <a:endParaRPr lang="en-US" sz="1600" dirty="0">
              <a:solidFill>
                <a:schemeClr val="tx1"/>
              </a:solidFill>
              <a:ea typeface="Calibri"/>
              <a:cs typeface="Arial"/>
            </a:endParaRPr>
          </a:p>
          <a:p>
            <a:endParaRPr lang="ar-IQ" sz="2400" dirty="0">
              <a:solidFill>
                <a:schemeClr val="tx1"/>
              </a:solidFill>
            </a:endParaRPr>
          </a:p>
        </p:txBody>
      </p:sp>
      <p:pic>
        <p:nvPicPr>
          <p:cNvPr id="5" name="صورة 4"/>
          <p:cNvPicPr/>
          <p:nvPr/>
        </p:nvPicPr>
        <p:blipFill>
          <a:blip r:embed="rId2">
            <a:extLst>
              <a:ext uri="{28A0092B-C50C-407E-A947-70E740481C1C}">
                <a14:useLocalDpi xmlns:a14="http://schemas.microsoft.com/office/drawing/2010/main" val="0"/>
              </a:ext>
            </a:extLst>
          </a:blip>
          <a:stretch>
            <a:fillRect/>
          </a:stretch>
        </p:blipFill>
        <p:spPr>
          <a:xfrm>
            <a:off x="827584" y="463699"/>
            <a:ext cx="1357630" cy="1381125"/>
          </a:xfrm>
          <a:prstGeom prst="rect">
            <a:avLst/>
          </a:prstGeom>
        </p:spPr>
      </p:pic>
      <p:sp>
        <p:nvSpPr>
          <p:cNvPr id="6" name="مربع نص 5"/>
          <p:cNvSpPr txBox="1"/>
          <p:nvPr/>
        </p:nvSpPr>
        <p:spPr>
          <a:xfrm>
            <a:off x="5436096" y="332656"/>
            <a:ext cx="3240360" cy="1047979"/>
          </a:xfrm>
          <a:prstGeom prst="rect">
            <a:avLst/>
          </a:prstGeom>
          <a:noFill/>
        </p:spPr>
        <p:txBody>
          <a:bodyPr wrap="square" rtlCol="1">
            <a:spAutoFit/>
          </a:bodyPr>
          <a:lstStyle/>
          <a:p>
            <a:pPr algn="ctr">
              <a:lnSpc>
                <a:spcPct val="115000"/>
              </a:lnSpc>
            </a:pPr>
            <a:r>
              <a:rPr lang="ar-IQ" dirty="0" smtClean="0">
                <a:ea typeface="Calibri"/>
                <a:cs typeface="Ali-A-Samik"/>
              </a:rPr>
              <a:t>     </a:t>
            </a:r>
            <a:r>
              <a:rPr lang="ar-IQ" b="1" dirty="0" smtClean="0">
                <a:ea typeface="Calibri"/>
                <a:cs typeface="Ali-A-Samik"/>
              </a:rPr>
              <a:t>جامعة </a:t>
            </a:r>
            <a:r>
              <a:rPr lang="ar-IQ" b="1" dirty="0">
                <a:ea typeface="Calibri"/>
                <a:cs typeface="Ali-A-Samik"/>
              </a:rPr>
              <a:t>ديالى </a:t>
            </a:r>
            <a:endParaRPr lang="en-US" sz="1050" b="1" dirty="0">
              <a:ea typeface="Calibri"/>
              <a:cs typeface="Arial"/>
            </a:endParaRPr>
          </a:p>
          <a:p>
            <a:pPr algn="ctr">
              <a:lnSpc>
                <a:spcPct val="115000"/>
              </a:lnSpc>
            </a:pPr>
            <a:r>
              <a:rPr lang="ar-IQ" b="1" dirty="0">
                <a:ea typeface="Calibri"/>
                <a:cs typeface="Ali-A-Samik"/>
              </a:rPr>
              <a:t>         كلية التربية للعلوم الانسانية </a:t>
            </a:r>
            <a:endParaRPr lang="en-US" sz="1050" b="1" dirty="0">
              <a:ea typeface="Calibri"/>
              <a:cs typeface="Arial"/>
            </a:endParaRPr>
          </a:p>
          <a:p>
            <a:pPr algn="ctr">
              <a:lnSpc>
                <a:spcPct val="115000"/>
              </a:lnSpc>
            </a:pPr>
            <a:r>
              <a:rPr lang="ar-IQ" b="1" dirty="0">
                <a:ea typeface="Calibri"/>
                <a:cs typeface="Ali-A-Samik"/>
              </a:rPr>
              <a:t>        قسم العلوم التربوية والنفسية </a:t>
            </a:r>
            <a:endParaRPr lang="en-US" sz="1050" b="1" dirty="0">
              <a:ea typeface="Calibri"/>
              <a:cs typeface="Arial"/>
            </a:endParaRPr>
          </a:p>
        </p:txBody>
      </p:sp>
    </p:spTree>
    <p:extLst>
      <p:ext uri="{BB962C8B-B14F-4D97-AF65-F5344CB8AC3E}">
        <p14:creationId xmlns:p14="http://schemas.microsoft.com/office/powerpoint/2010/main" val="388202033"/>
      </p:ext>
    </p:extLst>
  </p:cSld>
  <p:clrMapOvr>
    <a:masterClrMapping/>
  </p:clrMapOvr>
  <mc:AlternateContent xmlns:mc="http://schemas.openxmlformats.org/markup-compatibility/2006" xmlns:p14="http://schemas.microsoft.com/office/powerpoint/2010/main">
    <mc:Choice Requires="p14">
      <p:transition spd="slow" p14:dur="4500">
        <p14:vortex/>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justLow">
              <a:buNone/>
            </a:pPr>
            <a:r>
              <a:rPr lang="ar-IQ" sz="2800" dirty="0">
                <a:solidFill>
                  <a:schemeClr val="tx1"/>
                </a:solidFill>
              </a:rPr>
              <a:t>صفات السمات							</a:t>
            </a:r>
            <a:endParaRPr lang="ar-IQ" sz="2800" dirty="0" smtClean="0">
              <a:solidFill>
                <a:schemeClr val="tx1"/>
              </a:solidFill>
            </a:endParaRPr>
          </a:p>
          <a:p>
            <a:pPr marL="0" indent="0" algn="justLow">
              <a:buNone/>
            </a:pPr>
            <a:r>
              <a:rPr lang="ar-IQ" sz="2800" dirty="0" smtClean="0">
                <a:solidFill>
                  <a:schemeClr val="tx1"/>
                </a:solidFill>
              </a:rPr>
              <a:t>1-سمات </a:t>
            </a:r>
            <a:r>
              <a:rPr lang="ar-IQ" sz="2800" dirty="0">
                <a:solidFill>
                  <a:schemeClr val="tx1"/>
                </a:solidFill>
              </a:rPr>
              <a:t>مشتركة او </a:t>
            </a:r>
            <a:r>
              <a:rPr lang="ar-IQ" sz="2800" dirty="0" err="1">
                <a:solidFill>
                  <a:schemeClr val="tx1"/>
                </a:solidFill>
              </a:rPr>
              <a:t>عامة:يتسم</a:t>
            </a:r>
            <a:r>
              <a:rPr lang="ar-IQ" sz="2800" dirty="0">
                <a:solidFill>
                  <a:schemeClr val="tx1"/>
                </a:solidFill>
              </a:rPr>
              <a:t> بها الافراد جميعا ذلك لوجود نظاميات معينة في المجتمع الواحد تؤدي الى تكوين سمات </a:t>
            </a:r>
            <a:r>
              <a:rPr lang="ar-IQ" sz="2800" dirty="0" smtClean="0">
                <a:solidFill>
                  <a:schemeClr val="tx1"/>
                </a:solidFill>
              </a:rPr>
              <a:t>مشتركة</a:t>
            </a:r>
          </a:p>
          <a:p>
            <a:pPr marL="0" indent="0" algn="justLow">
              <a:buNone/>
            </a:pPr>
            <a:r>
              <a:rPr lang="ar-IQ" sz="2800" dirty="0" smtClean="0">
                <a:solidFill>
                  <a:schemeClr val="tx1"/>
                </a:solidFill>
              </a:rPr>
              <a:t>2-سمات </a:t>
            </a:r>
            <a:r>
              <a:rPr lang="ar-IQ" sz="2800" dirty="0">
                <a:solidFill>
                  <a:schemeClr val="tx1"/>
                </a:solidFill>
              </a:rPr>
              <a:t>فريدة او فردية يسميها البورت الاستعدادات الشخصية وهي خاصية التفردية للشخص او سمة يمتلكها شخص دون الاخر	</a:t>
            </a:r>
            <a:endParaRPr lang="ar-IQ" sz="2800" dirty="0" smtClean="0">
              <a:solidFill>
                <a:schemeClr val="tx1"/>
              </a:solidFill>
            </a:endParaRPr>
          </a:p>
          <a:p>
            <a:pPr marL="0" indent="0" algn="justLow">
              <a:buNone/>
            </a:pPr>
            <a:r>
              <a:rPr lang="ar-IQ" sz="2800" dirty="0" smtClean="0">
                <a:solidFill>
                  <a:schemeClr val="tx1"/>
                </a:solidFill>
              </a:rPr>
              <a:t>3-سمات </a:t>
            </a:r>
            <a:r>
              <a:rPr lang="ar-IQ" sz="2800" dirty="0">
                <a:solidFill>
                  <a:schemeClr val="tx1"/>
                </a:solidFill>
              </a:rPr>
              <a:t>سطحية: وهي سمات </a:t>
            </a:r>
            <a:r>
              <a:rPr lang="ar-IQ" sz="2800" dirty="0" err="1">
                <a:solidFill>
                  <a:schemeClr val="tx1"/>
                </a:solidFill>
              </a:rPr>
              <a:t>واظحة</a:t>
            </a:r>
            <a:r>
              <a:rPr lang="ar-IQ" sz="2800" dirty="0">
                <a:solidFill>
                  <a:schemeClr val="tx1"/>
                </a:solidFill>
              </a:rPr>
              <a:t> ظاهرة عند كل </a:t>
            </a:r>
            <a:r>
              <a:rPr lang="ar-IQ" sz="2800" dirty="0" smtClean="0">
                <a:solidFill>
                  <a:schemeClr val="tx1"/>
                </a:solidFill>
              </a:rPr>
              <a:t>فرد</a:t>
            </a:r>
          </a:p>
          <a:p>
            <a:pPr marL="0" indent="0" algn="justLow">
              <a:buNone/>
            </a:pPr>
            <a:r>
              <a:rPr lang="ar-IQ" sz="2800" dirty="0" smtClean="0">
                <a:solidFill>
                  <a:schemeClr val="tx1"/>
                </a:solidFill>
              </a:rPr>
              <a:t>4-سمات </a:t>
            </a:r>
            <a:r>
              <a:rPr lang="ar-IQ" sz="2800" dirty="0">
                <a:solidFill>
                  <a:schemeClr val="tx1"/>
                </a:solidFill>
              </a:rPr>
              <a:t>مصدرية</a:t>
            </a:r>
            <a:r>
              <a:rPr lang="ar-IQ" sz="2800" dirty="0" smtClean="0">
                <a:solidFill>
                  <a:schemeClr val="tx1"/>
                </a:solidFill>
              </a:rPr>
              <a:t>: وهي </a:t>
            </a:r>
            <a:r>
              <a:rPr lang="ar-IQ" sz="2800" dirty="0">
                <a:solidFill>
                  <a:schemeClr val="tx1"/>
                </a:solidFill>
              </a:rPr>
              <a:t>سمات كامنه وهي </a:t>
            </a:r>
            <a:r>
              <a:rPr lang="ar-IQ" sz="2800" dirty="0" err="1">
                <a:solidFill>
                  <a:schemeClr val="tx1"/>
                </a:solidFill>
              </a:rPr>
              <a:t>تعتبراساس</a:t>
            </a:r>
            <a:r>
              <a:rPr lang="ar-IQ" sz="2800" dirty="0">
                <a:solidFill>
                  <a:schemeClr val="tx1"/>
                </a:solidFill>
              </a:rPr>
              <a:t> السمات </a:t>
            </a:r>
            <a:r>
              <a:rPr lang="ar-IQ" sz="2800" dirty="0" smtClean="0">
                <a:solidFill>
                  <a:schemeClr val="tx1"/>
                </a:solidFill>
              </a:rPr>
              <a:t>السطحية</a:t>
            </a:r>
          </a:p>
          <a:p>
            <a:pPr marL="0" indent="0" algn="justLow">
              <a:buNone/>
            </a:pPr>
            <a:r>
              <a:rPr lang="ar-IQ" sz="2800" dirty="0" smtClean="0">
                <a:solidFill>
                  <a:schemeClr val="tx1"/>
                </a:solidFill>
              </a:rPr>
              <a:t>5-سمات </a:t>
            </a:r>
            <a:r>
              <a:rPr lang="ar-IQ" sz="2800" dirty="0">
                <a:solidFill>
                  <a:schemeClr val="tx1"/>
                </a:solidFill>
              </a:rPr>
              <a:t>مكتسبة: تنتج من قبل العوامل </a:t>
            </a:r>
            <a:r>
              <a:rPr lang="ar-IQ" sz="2800" dirty="0" err="1">
                <a:solidFill>
                  <a:schemeClr val="tx1"/>
                </a:solidFill>
              </a:rPr>
              <a:t>البيىية</a:t>
            </a:r>
            <a:r>
              <a:rPr lang="ar-IQ" sz="2800" dirty="0">
                <a:solidFill>
                  <a:schemeClr val="tx1"/>
                </a:solidFill>
              </a:rPr>
              <a:t> وهي سمات متعلمة	</a:t>
            </a:r>
            <a:endParaRPr lang="ar-IQ" sz="2800" dirty="0" smtClean="0">
              <a:solidFill>
                <a:schemeClr val="tx1"/>
              </a:solidFill>
            </a:endParaRPr>
          </a:p>
          <a:p>
            <a:pPr marL="0" indent="0" algn="justLow">
              <a:buNone/>
            </a:pPr>
            <a:r>
              <a:rPr lang="ar-IQ" sz="2800" dirty="0" smtClean="0">
                <a:solidFill>
                  <a:schemeClr val="tx1"/>
                </a:solidFill>
              </a:rPr>
              <a:t>6-سمات </a:t>
            </a:r>
            <a:r>
              <a:rPr lang="ar-IQ" sz="2800" dirty="0">
                <a:solidFill>
                  <a:schemeClr val="tx1"/>
                </a:solidFill>
              </a:rPr>
              <a:t>وراثية: وهي سمات تكوينية تنتج عن العوامل الوراثية	</a:t>
            </a:r>
            <a:endParaRPr lang="ar-IQ" sz="2800" dirty="0" smtClean="0">
              <a:solidFill>
                <a:schemeClr val="tx1"/>
              </a:solidFill>
            </a:endParaRPr>
          </a:p>
          <a:p>
            <a:pPr marL="0" indent="0" algn="justLow">
              <a:buNone/>
            </a:pPr>
            <a:r>
              <a:rPr lang="ar-IQ" sz="2800" dirty="0" smtClean="0">
                <a:solidFill>
                  <a:schemeClr val="tx1"/>
                </a:solidFill>
              </a:rPr>
              <a:t>7-سمات </a:t>
            </a:r>
            <a:r>
              <a:rPr lang="ar-IQ" sz="2800" dirty="0" err="1">
                <a:solidFill>
                  <a:schemeClr val="tx1"/>
                </a:solidFill>
              </a:rPr>
              <a:t>قدرة:تتعلق</a:t>
            </a:r>
            <a:r>
              <a:rPr lang="ar-IQ" sz="2800" dirty="0">
                <a:solidFill>
                  <a:schemeClr val="tx1"/>
                </a:solidFill>
              </a:rPr>
              <a:t> بمدى قدرة الفرد على تحقيق الاهداف	</a:t>
            </a:r>
            <a:endParaRPr lang="ar-IQ" sz="2800" dirty="0" smtClean="0">
              <a:solidFill>
                <a:schemeClr val="tx1"/>
              </a:solidFill>
            </a:endParaRPr>
          </a:p>
          <a:p>
            <a:pPr marL="0" indent="0" algn="justLow">
              <a:buNone/>
            </a:pPr>
            <a:r>
              <a:rPr lang="ar-IQ" sz="2800" dirty="0" smtClean="0">
                <a:solidFill>
                  <a:schemeClr val="tx1"/>
                </a:solidFill>
              </a:rPr>
              <a:t>8-سمات </a:t>
            </a:r>
            <a:r>
              <a:rPr lang="ar-IQ" sz="2800" dirty="0" err="1">
                <a:solidFill>
                  <a:schemeClr val="tx1"/>
                </a:solidFill>
              </a:rPr>
              <a:t>دينامية:وهي</a:t>
            </a:r>
            <a:r>
              <a:rPr lang="ar-IQ" sz="2800" dirty="0">
                <a:solidFill>
                  <a:schemeClr val="tx1"/>
                </a:solidFill>
              </a:rPr>
              <a:t> تهيا الفرد وتدفعه نحو الهدف	</a:t>
            </a:r>
            <a:endParaRPr lang="ar-IQ" sz="2800" dirty="0">
              <a:solidFill>
                <a:schemeClr val="tx1"/>
              </a:solidFill>
            </a:endParaRPr>
          </a:p>
        </p:txBody>
      </p:sp>
    </p:spTree>
    <p:extLst>
      <p:ext uri="{BB962C8B-B14F-4D97-AF65-F5344CB8AC3E}">
        <p14:creationId xmlns:p14="http://schemas.microsoft.com/office/powerpoint/2010/main" val="31631152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lgn="just">
              <a:buNone/>
            </a:pPr>
            <a:r>
              <a:rPr lang="ar-IQ" sz="3600" dirty="0">
                <a:solidFill>
                  <a:schemeClr val="tx1"/>
                </a:solidFill>
              </a:rPr>
              <a:t>ان سمات الشخصية </a:t>
            </a:r>
            <a:r>
              <a:rPr lang="ar-IQ" sz="3600" dirty="0" err="1">
                <a:solidFill>
                  <a:schemeClr val="tx1"/>
                </a:solidFill>
              </a:rPr>
              <a:t>لايمكن</a:t>
            </a:r>
            <a:r>
              <a:rPr lang="ar-IQ" sz="3600" dirty="0">
                <a:solidFill>
                  <a:schemeClr val="tx1"/>
                </a:solidFill>
              </a:rPr>
              <a:t> فهمها الا في صور تفاعل العوامل </a:t>
            </a:r>
            <a:r>
              <a:rPr lang="ar-IQ" sz="3600" dirty="0" err="1">
                <a:solidFill>
                  <a:schemeClr val="tx1"/>
                </a:solidFill>
              </a:rPr>
              <a:t>البيلوجية</a:t>
            </a:r>
            <a:r>
              <a:rPr lang="ar-IQ" sz="3600" dirty="0">
                <a:solidFill>
                  <a:schemeClr val="tx1"/>
                </a:solidFill>
              </a:rPr>
              <a:t> </a:t>
            </a:r>
            <a:r>
              <a:rPr lang="ar-IQ" sz="3600" dirty="0" err="1">
                <a:solidFill>
                  <a:schemeClr val="tx1"/>
                </a:solidFill>
              </a:rPr>
              <a:t>والبيىية</a:t>
            </a:r>
            <a:r>
              <a:rPr lang="ar-IQ" sz="3600" dirty="0">
                <a:solidFill>
                  <a:schemeClr val="tx1"/>
                </a:solidFill>
              </a:rPr>
              <a:t> معا في تشكيل الشخصية والشخص الذي يعاني من مركب الخوف او نقص او احباط قد يستعين بالصورة النمطية للتحقق من حدة </a:t>
            </a:r>
            <a:r>
              <a:rPr lang="ar-IQ" sz="3600" dirty="0" err="1">
                <a:solidFill>
                  <a:schemeClr val="tx1"/>
                </a:solidFill>
              </a:rPr>
              <a:t>هذاالخلل</a:t>
            </a:r>
            <a:r>
              <a:rPr lang="ar-IQ" sz="3600" dirty="0">
                <a:solidFill>
                  <a:schemeClr val="tx1"/>
                </a:solidFill>
              </a:rPr>
              <a:t> النفسي مثلا الشاب الذي يتربى في بيت سلطوي تسود فيه القسوة والشدة في لتعامل وهو اكثر عدوانية في تعامله مع الاخرين واكثر ميلا لحمل صورة نمطية ضد الاخرين عكس الشخص الذي تربى في بيت تسود فيه الديمقراطية واساليب التفاهم والحوار</a:t>
            </a:r>
            <a:endParaRPr lang="ar-IQ" sz="3600" dirty="0">
              <a:solidFill>
                <a:schemeClr val="tx1"/>
              </a:solidFill>
            </a:endParaRPr>
          </a:p>
        </p:txBody>
      </p:sp>
    </p:spTree>
    <p:extLst>
      <p:ext uri="{BB962C8B-B14F-4D97-AF65-F5344CB8AC3E}">
        <p14:creationId xmlns:p14="http://schemas.microsoft.com/office/powerpoint/2010/main" val="1967784549"/>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buNone/>
            </a:pPr>
            <a:r>
              <a:rPr lang="ar-IQ" sz="3200" dirty="0">
                <a:solidFill>
                  <a:schemeClr val="tx1"/>
                </a:solidFill>
              </a:rPr>
              <a:t>وفي المرحلة </a:t>
            </a:r>
            <a:r>
              <a:rPr lang="ar-IQ" sz="3200" dirty="0" err="1">
                <a:solidFill>
                  <a:schemeClr val="tx1"/>
                </a:solidFill>
              </a:rPr>
              <a:t>الاحقة</a:t>
            </a:r>
            <a:r>
              <a:rPr lang="ar-IQ" sz="3200" dirty="0">
                <a:solidFill>
                  <a:schemeClr val="tx1"/>
                </a:solidFill>
              </a:rPr>
              <a:t> تبدا  قاعدة السمات الشخصية بالانتشار والتعدد نتيجة التعلم والتفاعل ويتحول الفرد من </a:t>
            </a:r>
            <a:r>
              <a:rPr lang="ar-IQ" sz="3200" dirty="0" err="1">
                <a:solidFill>
                  <a:schemeClr val="tx1"/>
                </a:solidFill>
              </a:rPr>
              <a:t>كاىن</a:t>
            </a:r>
            <a:r>
              <a:rPr lang="ar-IQ" sz="3200" dirty="0">
                <a:solidFill>
                  <a:schemeClr val="tx1"/>
                </a:solidFill>
              </a:rPr>
              <a:t> حي يبحث عن خفض التوترات وواقع تحت </a:t>
            </a:r>
            <a:r>
              <a:rPr lang="ar-IQ" sz="3200" dirty="0" err="1">
                <a:solidFill>
                  <a:schemeClr val="tx1"/>
                </a:solidFill>
              </a:rPr>
              <a:t>سيطرةالدوافع</a:t>
            </a:r>
            <a:r>
              <a:rPr lang="ar-IQ" sz="3200" dirty="0">
                <a:solidFill>
                  <a:schemeClr val="tx1"/>
                </a:solidFill>
              </a:rPr>
              <a:t> والقوى </a:t>
            </a:r>
            <a:r>
              <a:rPr lang="ar-IQ" sz="3200" dirty="0" err="1">
                <a:solidFill>
                  <a:schemeClr val="tx1"/>
                </a:solidFill>
              </a:rPr>
              <a:t>االبيلوجية</a:t>
            </a:r>
            <a:r>
              <a:rPr lang="ar-IQ" sz="3200" dirty="0">
                <a:solidFill>
                  <a:schemeClr val="tx1"/>
                </a:solidFill>
              </a:rPr>
              <a:t> الى </a:t>
            </a:r>
            <a:r>
              <a:rPr lang="ar-IQ" sz="3200" dirty="0" err="1">
                <a:solidFill>
                  <a:schemeClr val="tx1"/>
                </a:solidFill>
              </a:rPr>
              <a:t>كاىن</a:t>
            </a:r>
            <a:r>
              <a:rPr lang="ar-IQ" sz="3200" dirty="0">
                <a:solidFill>
                  <a:schemeClr val="tx1"/>
                </a:solidFill>
              </a:rPr>
              <a:t> حي له اهداف شخصية مستقبلية ثم تبدى هذه الاهداف في مرحلة لاحقة تحدد بشكل اكثر وضوحا ويتكامل مفهوم الذات لديه ويندفع للتحقيق الاهداف والطموحات </a:t>
            </a:r>
            <a:r>
              <a:rPr lang="ar-IQ" sz="3200" dirty="0" err="1">
                <a:solidFill>
                  <a:schemeClr val="tx1"/>
                </a:solidFill>
              </a:rPr>
              <a:t>البعيدةالمدى</a:t>
            </a:r>
            <a:r>
              <a:rPr lang="ar-IQ" sz="3200" dirty="0">
                <a:solidFill>
                  <a:schemeClr val="tx1"/>
                </a:solidFill>
              </a:rPr>
              <a:t> وبهذا المعنى فان البورت يفضل </a:t>
            </a:r>
            <a:r>
              <a:rPr lang="ar-IQ" sz="3200" dirty="0" err="1">
                <a:solidFill>
                  <a:schemeClr val="tx1"/>
                </a:solidFill>
              </a:rPr>
              <a:t>شخصيةالراشدعن</a:t>
            </a:r>
            <a:r>
              <a:rPr lang="ar-IQ" sz="3200" dirty="0">
                <a:solidFill>
                  <a:schemeClr val="tx1"/>
                </a:solidFill>
              </a:rPr>
              <a:t>  طفولته </a:t>
            </a:r>
            <a:r>
              <a:rPr lang="ar-IQ" sz="3200" dirty="0" err="1">
                <a:solidFill>
                  <a:schemeClr val="tx1"/>
                </a:solidFill>
              </a:rPr>
              <a:t>لانه</a:t>
            </a:r>
            <a:r>
              <a:rPr lang="ar-IQ" sz="3200" dirty="0">
                <a:solidFill>
                  <a:schemeClr val="tx1"/>
                </a:solidFill>
              </a:rPr>
              <a:t> يرى المستقبل  اكثر اهمية في تحديد السلوك للفرد بالمقارنة مع الماضي وهذا ما يؤكده على السمات لكونها الوحدات الاساسية </a:t>
            </a:r>
            <a:r>
              <a:rPr lang="ar-IQ" sz="3200" dirty="0" err="1">
                <a:solidFill>
                  <a:schemeClr val="tx1"/>
                </a:solidFill>
              </a:rPr>
              <a:t>للشخصيةعلامة</a:t>
            </a:r>
            <a:r>
              <a:rPr lang="ar-IQ" sz="3200" dirty="0">
                <a:solidFill>
                  <a:schemeClr val="tx1"/>
                </a:solidFill>
              </a:rPr>
              <a:t> على </a:t>
            </a:r>
            <a:r>
              <a:rPr lang="ar-IQ" sz="3200" dirty="0" err="1">
                <a:solidFill>
                  <a:schemeClr val="tx1"/>
                </a:solidFill>
              </a:rPr>
              <a:t>تاكيدها</a:t>
            </a:r>
            <a:r>
              <a:rPr lang="ar-IQ" sz="3200" dirty="0">
                <a:solidFill>
                  <a:schemeClr val="tx1"/>
                </a:solidFill>
              </a:rPr>
              <a:t> على مفهوم الاستقلال </a:t>
            </a:r>
            <a:r>
              <a:rPr lang="ar-IQ" sz="3200" dirty="0" err="1">
                <a:solidFill>
                  <a:schemeClr val="tx1"/>
                </a:solidFill>
              </a:rPr>
              <a:t>الوضيفي</a:t>
            </a:r>
            <a:endParaRPr lang="ar-IQ" sz="3200" dirty="0">
              <a:solidFill>
                <a:schemeClr val="tx1"/>
              </a:solidFill>
            </a:endParaRPr>
          </a:p>
        </p:txBody>
      </p:sp>
    </p:spTree>
    <p:extLst>
      <p:ext uri="{BB962C8B-B14F-4D97-AF65-F5344CB8AC3E}">
        <p14:creationId xmlns:p14="http://schemas.microsoft.com/office/powerpoint/2010/main" val="658469924"/>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buNone/>
            </a:pPr>
            <a:r>
              <a:rPr lang="ar-IQ" sz="2800" dirty="0">
                <a:solidFill>
                  <a:schemeClr val="tx1"/>
                </a:solidFill>
              </a:rPr>
              <a:t>انه بينما تكون دوافع الراشد لها جذورها في دوافع خفض التوتر في مرحلة الطفولة فانه يصبح في  </a:t>
            </a:r>
            <a:r>
              <a:rPr lang="ar-IQ" sz="2800" dirty="0" err="1">
                <a:solidFill>
                  <a:schemeClr val="tx1"/>
                </a:solidFill>
              </a:rPr>
              <a:t>نموهابعيدا</a:t>
            </a:r>
            <a:r>
              <a:rPr lang="ar-IQ" sz="2800" dirty="0">
                <a:solidFill>
                  <a:schemeClr val="tx1"/>
                </a:solidFill>
              </a:rPr>
              <a:t> عنها </a:t>
            </a:r>
            <a:r>
              <a:rPr lang="ar-IQ" sz="2800" dirty="0" err="1">
                <a:solidFill>
                  <a:schemeClr val="tx1"/>
                </a:solidFill>
              </a:rPr>
              <a:t>ومستقلاعن</a:t>
            </a:r>
            <a:r>
              <a:rPr lang="ar-IQ" sz="2800" dirty="0">
                <a:solidFill>
                  <a:schemeClr val="tx1"/>
                </a:solidFill>
              </a:rPr>
              <a:t>  الجهود التي كانت في مرحلة الطفولة متجهة لخفض التوتر ويصبح الشخص  ناضجا مستقلا وليس معتمدا على رغبات والديه </a:t>
            </a:r>
            <a:r>
              <a:rPr lang="ar-IQ" sz="2800" dirty="0" err="1">
                <a:solidFill>
                  <a:schemeClr val="tx1"/>
                </a:solidFill>
              </a:rPr>
              <a:t>ولايكون</a:t>
            </a:r>
            <a:r>
              <a:rPr lang="ar-IQ" sz="2800" dirty="0">
                <a:solidFill>
                  <a:schemeClr val="tx1"/>
                </a:solidFill>
              </a:rPr>
              <a:t> بحاجة لاستعما ل </a:t>
            </a:r>
            <a:r>
              <a:rPr lang="ar-IQ" sz="2800" dirty="0" err="1">
                <a:solidFill>
                  <a:schemeClr val="tx1"/>
                </a:solidFill>
              </a:rPr>
              <a:t>تكثيفات</a:t>
            </a:r>
            <a:r>
              <a:rPr lang="ar-IQ" sz="2800" dirty="0">
                <a:solidFill>
                  <a:schemeClr val="tx1"/>
                </a:solidFill>
              </a:rPr>
              <a:t> دفاعية لحماية احترام الذات ضد هجوم الاخرين ويكون متحررا منها ويكون قادرا على الحكم  وفق قواعده واحكامه </a:t>
            </a:r>
            <a:r>
              <a:rPr lang="ar-IQ" sz="2800" dirty="0" smtClean="0">
                <a:solidFill>
                  <a:schemeClr val="tx1"/>
                </a:solidFill>
              </a:rPr>
              <a:t>النابعة </a:t>
            </a:r>
            <a:r>
              <a:rPr lang="ar-IQ" sz="2800" dirty="0">
                <a:solidFill>
                  <a:schemeClr val="tx1"/>
                </a:solidFill>
              </a:rPr>
              <a:t>من ذاته	</a:t>
            </a:r>
            <a:endParaRPr lang="ar-IQ" sz="2800" dirty="0" smtClean="0">
              <a:solidFill>
                <a:schemeClr val="tx1"/>
              </a:solidFill>
            </a:endParaRPr>
          </a:p>
          <a:p>
            <a:pPr marL="0" indent="0">
              <a:buNone/>
            </a:pPr>
            <a:r>
              <a:rPr lang="ar-IQ" sz="2800" dirty="0" smtClean="0">
                <a:solidFill>
                  <a:schemeClr val="tx1"/>
                </a:solidFill>
              </a:rPr>
              <a:t>   ولقد </a:t>
            </a:r>
            <a:r>
              <a:rPr lang="ar-IQ" sz="2800" dirty="0">
                <a:solidFill>
                  <a:schemeClr val="tx1"/>
                </a:solidFill>
              </a:rPr>
              <a:t>اوضح </a:t>
            </a:r>
            <a:r>
              <a:rPr lang="ar-IQ" sz="2800" dirty="0" smtClean="0">
                <a:solidFill>
                  <a:schemeClr val="tx1"/>
                </a:solidFill>
              </a:rPr>
              <a:t>البورت ايضا ان </a:t>
            </a:r>
            <a:r>
              <a:rPr lang="ar-IQ" sz="2800" dirty="0">
                <a:solidFill>
                  <a:schemeClr val="tx1"/>
                </a:solidFill>
              </a:rPr>
              <a:t>سلوك الراشد قد يكون مدفوعا احيانا بالحاجات العدوانية الجنسية ولكنه يؤكد ان هذه </a:t>
            </a:r>
            <a:r>
              <a:rPr lang="ar-IQ" sz="2800" dirty="0" smtClean="0">
                <a:solidFill>
                  <a:schemeClr val="tx1"/>
                </a:solidFill>
              </a:rPr>
              <a:t>لا تمثل  </a:t>
            </a:r>
            <a:r>
              <a:rPr lang="ar-IQ" sz="2800" dirty="0">
                <a:solidFill>
                  <a:schemeClr val="tx1"/>
                </a:solidFill>
              </a:rPr>
              <a:t>الا </a:t>
            </a:r>
            <a:r>
              <a:rPr lang="ar-IQ" sz="2800" dirty="0" smtClean="0">
                <a:solidFill>
                  <a:schemeClr val="tx1"/>
                </a:solidFill>
              </a:rPr>
              <a:t>جزء صغيرا من </a:t>
            </a:r>
            <a:r>
              <a:rPr lang="ar-IQ" sz="2800" dirty="0">
                <a:solidFill>
                  <a:schemeClr val="tx1"/>
                </a:solidFill>
              </a:rPr>
              <a:t>وضيفة الشخصية الناضجة	</a:t>
            </a:r>
            <a:endParaRPr lang="ar-IQ" sz="2800" dirty="0">
              <a:solidFill>
                <a:schemeClr val="tx1"/>
              </a:solidFill>
            </a:endParaRPr>
          </a:p>
        </p:txBody>
      </p:sp>
    </p:spTree>
    <p:extLst>
      <p:ext uri="{BB962C8B-B14F-4D97-AF65-F5344CB8AC3E}">
        <p14:creationId xmlns:p14="http://schemas.microsoft.com/office/powerpoint/2010/main" val="2385140691"/>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568952" cy="6192688"/>
          </a:xfrm>
        </p:spPr>
        <p:txBody>
          <a:bodyPr>
            <a:noAutofit/>
          </a:bodyPr>
          <a:lstStyle/>
          <a:p>
            <a:pPr marL="0" indent="0">
              <a:buNone/>
            </a:pPr>
            <a:r>
              <a:rPr lang="ar-IQ" sz="2800" dirty="0">
                <a:solidFill>
                  <a:schemeClr val="tx1"/>
                </a:solidFill>
              </a:rPr>
              <a:t>وطرح البورت ستة </a:t>
            </a:r>
            <a:r>
              <a:rPr lang="ar-IQ" sz="2800" dirty="0" err="1">
                <a:solidFill>
                  <a:schemeClr val="tx1"/>
                </a:solidFill>
              </a:rPr>
              <a:t>معاييرللتطورالسوي</a:t>
            </a:r>
            <a:r>
              <a:rPr lang="ar-IQ" sz="2800" dirty="0">
                <a:solidFill>
                  <a:schemeClr val="tx1"/>
                </a:solidFill>
              </a:rPr>
              <a:t> والناضج </a:t>
            </a:r>
            <a:r>
              <a:rPr lang="ar-IQ" sz="2800" dirty="0" err="1">
                <a:solidFill>
                  <a:schemeClr val="tx1"/>
                </a:solidFill>
              </a:rPr>
              <a:t>للشخصيةوهي</a:t>
            </a:r>
            <a:r>
              <a:rPr lang="ar-IQ" sz="2800" dirty="0">
                <a:solidFill>
                  <a:schemeClr val="tx1"/>
                </a:solidFill>
              </a:rPr>
              <a:t>:		</a:t>
            </a:r>
            <a:r>
              <a:rPr lang="ar-IQ" sz="2800" dirty="0" smtClean="0">
                <a:solidFill>
                  <a:schemeClr val="tx1"/>
                </a:solidFill>
              </a:rPr>
              <a:t>1-امتداد </a:t>
            </a:r>
            <a:r>
              <a:rPr lang="ar-IQ" sz="2800" dirty="0">
                <a:solidFill>
                  <a:schemeClr val="tx1"/>
                </a:solidFill>
              </a:rPr>
              <a:t>الاحساس بالذات		 				</a:t>
            </a:r>
            <a:r>
              <a:rPr lang="ar-IQ" sz="2800" dirty="0" smtClean="0">
                <a:solidFill>
                  <a:schemeClr val="tx1"/>
                </a:solidFill>
              </a:rPr>
              <a:t>2-العلاقات </a:t>
            </a:r>
            <a:r>
              <a:rPr lang="ar-IQ" sz="2800" dirty="0">
                <a:solidFill>
                  <a:schemeClr val="tx1"/>
                </a:solidFill>
              </a:rPr>
              <a:t>الحميمة </a:t>
            </a:r>
            <a:r>
              <a:rPr lang="ar-IQ" sz="2800" dirty="0" err="1">
                <a:solidFill>
                  <a:schemeClr val="tx1"/>
                </a:solidFill>
              </a:rPr>
              <a:t>بالاخرين</a:t>
            </a:r>
            <a:r>
              <a:rPr lang="ar-IQ" sz="2800" dirty="0">
                <a:solidFill>
                  <a:schemeClr val="tx1"/>
                </a:solidFill>
              </a:rPr>
              <a:t>					</a:t>
            </a:r>
            <a:r>
              <a:rPr lang="ar-IQ" sz="2800">
                <a:solidFill>
                  <a:schemeClr val="tx1"/>
                </a:solidFill>
              </a:rPr>
              <a:t>	</a:t>
            </a:r>
            <a:r>
              <a:rPr lang="ar-IQ" sz="2800" smtClean="0">
                <a:solidFill>
                  <a:schemeClr val="tx1"/>
                </a:solidFill>
              </a:rPr>
              <a:t>3-تقبل </a:t>
            </a:r>
            <a:r>
              <a:rPr lang="ar-IQ" sz="2800" dirty="0">
                <a:solidFill>
                  <a:schemeClr val="tx1"/>
                </a:solidFill>
              </a:rPr>
              <a:t>الذات							</a:t>
            </a:r>
            <a:r>
              <a:rPr lang="ar-IQ" sz="2800">
                <a:solidFill>
                  <a:schemeClr val="tx1"/>
                </a:solidFill>
              </a:rPr>
              <a:t>	</a:t>
            </a:r>
            <a:r>
              <a:rPr lang="ar-IQ" sz="2800" smtClean="0">
                <a:solidFill>
                  <a:schemeClr val="tx1"/>
                </a:solidFill>
              </a:rPr>
              <a:t>4-الادراك </a:t>
            </a:r>
            <a:r>
              <a:rPr lang="ar-IQ" sz="2800" dirty="0">
                <a:solidFill>
                  <a:schemeClr val="tx1"/>
                </a:solidFill>
              </a:rPr>
              <a:t>العقلاني للدافع					</a:t>
            </a:r>
            <a:r>
              <a:rPr lang="ar-IQ" sz="2800">
                <a:solidFill>
                  <a:schemeClr val="tx1"/>
                </a:solidFill>
              </a:rPr>
              <a:t>	</a:t>
            </a:r>
            <a:r>
              <a:rPr lang="ar-IQ" sz="2800" smtClean="0">
                <a:solidFill>
                  <a:schemeClr val="tx1"/>
                </a:solidFill>
              </a:rPr>
              <a:t>5-النظرة </a:t>
            </a:r>
            <a:r>
              <a:rPr lang="ar-IQ" sz="2800" dirty="0">
                <a:solidFill>
                  <a:schemeClr val="tx1"/>
                </a:solidFill>
              </a:rPr>
              <a:t>الموضوعية للذات					</a:t>
            </a:r>
            <a:r>
              <a:rPr lang="ar-IQ" sz="2800">
                <a:solidFill>
                  <a:schemeClr val="tx1"/>
                </a:solidFill>
              </a:rPr>
              <a:t>	</a:t>
            </a:r>
            <a:r>
              <a:rPr lang="ar-IQ" sz="2800" smtClean="0">
                <a:solidFill>
                  <a:schemeClr val="tx1"/>
                </a:solidFill>
              </a:rPr>
              <a:t>6-الفلسفة </a:t>
            </a:r>
            <a:r>
              <a:rPr lang="ar-IQ" sz="2800" dirty="0">
                <a:solidFill>
                  <a:schemeClr val="tx1"/>
                </a:solidFill>
              </a:rPr>
              <a:t>الموحدة للحياة						</a:t>
            </a:r>
            <a:r>
              <a:rPr lang="ar-IQ" sz="2800">
                <a:solidFill>
                  <a:schemeClr val="tx1"/>
                </a:solidFill>
              </a:rPr>
              <a:t>	</a:t>
            </a:r>
            <a:r>
              <a:rPr lang="ar-IQ" sz="2800" smtClean="0">
                <a:solidFill>
                  <a:schemeClr val="tx1"/>
                </a:solidFill>
              </a:rPr>
              <a:t>تكون </a:t>
            </a:r>
            <a:r>
              <a:rPr lang="ar-IQ" sz="2800" dirty="0">
                <a:solidFill>
                  <a:schemeClr val="tx1"/>
                </a:solidFill>
              </a:rPr>
              <a:t>هذه المرحلة خلال الفترة السادسة والثانية عشر من العمر يبدا الطفل بالتفكير الانعكاسي او </a:t>
            </a:r>
            <a:r>
              <a:rPr lang="ar-IQ" sz="2800" dirty="0" err="1">
                <a:solidFill>
                  <a:schemeClr val="tx1"/>
                </a:solidFill>
              </a:rPr>
              <a:t>التاملي</a:t>
            </a:r>
            <a:r>
              <a:rPr lang="ar-IQ" sz="2800" dirty="0">
                <a:solidFill>
                  <a:schemeClr val="tx1"/>
                </a:solidFill>
              </a:rPr>
              <a:t> اذا يبدا </a:t>
            </a:r>
            <a:r>
              <a:rPr lang="ar-IQ" sz="2800" dirty="0" err="1">
                <a:solidFill>
                  <a:schemeClr val="tx1"/>
                </a:solidFill>
              </a:rPr>
              <a:t>بااشتقاق</a:t>
            </a:r>
            <a:r>
              <a:rPr lang="ar-IQ" sz="2800" dirty="0">
                <a:solidFill>
                  <a:schemeClr val="tx1"/>
                </a:solidFill>
              </a:rPr>
              <a:t> </a:t>
            </a:r>
            <a:r>
              <a:rPr lang="ar-IQ" sz="2800" dirty="0" err="1">
                <a:solidFill>
                  <a:schemeClr val="tx1"/>
                </a:solidFill>
              </a:rPr>
              <a:t>استرتيجيات</a:t>
            </a:r>
            <a:r>
              <a:rPr lang="ar-IQ" sz="2800" dirty="0">
                <a:solidFill>
                  <a:schemeClr val="tx1"/>
                </a:solidFill>
              </a:rPr>
              <a:t>  للمشاكل وهذه فترة الاختبار المهارات خاصة العقلية ويبدا الشعور </a:t>
            </a:r>
            <a:r>
              <a:rPr lang="ar-IQ" sz="2800" dirty="0" err="1">
                <a:solidFill>
                  <a:schemeClr val="tx1"/>
                </a:solidFill>
              </a:rPr>
              <a:t>بالاحساس</a:t>
            </a:r>
            <a:r>
              <a:rPr lang="ar-IQ" sz="2800" dirty="0">
                <a:solidFill>
                  <a:schemeClr val="tx1"/>
                </a:solidFill>
              </a:rPr>
              <a:t> للقوة العقلانية </a:t>
            </a:r>
            <a:endParaRPr lang="ar-IQ" sz="2800" dirty="0">
              <a:solidFill>
                <a:schemeClr val="tx1"/>
              </a:solidFill>
            </a:endParaRPr>
          </a:p>
        </p:txBody>
      </p:sp>
    </p:spTree>
    <p:extLst>
      <p:ext uri="{BB962C8B-B14F-4D97-AF65-F5344CB8AC3E}">
        <p14:creationId xmlns:p14="http://schemas.microsoft.com/office/powerpoint/2010/main" val="3207711125"/>
      </p:ext>
    </p:extLst>
  </p:cSld>
  <p:clrMapOvr>
    <a:masterClrMapping/>
  </p:clrMapOvr>
  <mc:AlternateContent xmlns:mc="http://schemas.openxmlformats.org/markup-compatibility/2006" xmlns:p14="http://schemas.microsoft.com/office/powerpoint/2010/main">
    <mc:Choice Requires="p14">
      <p:transition spd="slow" p14:dur="4250">
        <p14:shred/>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101</TotalTime>
  <Words>258</Words>
  <Application>Microsoft Office PowerPoint</Application>
  <PresentationFormat>عرض على الشاشة (3:4)‏</PresentationFormat>
  <Paragraphs>19</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شكل موجة</vt:lpstr>
      <vt:lpstr>صفات السمات لنظرية البورت</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تقرير مادة الارشاد الاكاديمي لمحة تاريخة عن نشأة الارشاد النفسي معنى مفهــــــوم الارشـــاد الـــــنفسي مبررات الحاجة الـــى الارشاد النفسي اهـــــــداف العمـــــلية الارشــــــادية المستفــــــيدون مـــن عمـــلية الارشاد</dc:title>
  <dc:creator>دل</dc:creator>
  <cp:lastModifiedBy>jabar</cp:lastModifiedBy>
  <cp:revision>28</cp:revision>
  <dcterms:created xsi:type="dcterms:W3CDTF">2018-09-24T14:37:09Z</dcterms:created>
  <dcterms:modified xsi:type="dcterms:W3CDTF">2019-11-16T07:29:41Z</dcterms:modified>
</cp:coreProperties>
</file>